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82"/>
  </p:notesMasterIdLst>
  <p:handoutMasterIdLst>
    <p:handoutMasterId r:id="rId83"/>
  </p:handoutMasterIdLst>
  <p:sldIdLst>
    <p:sldId id="256" r:id="rId6"/>
    <p:sldId id="301" r:id="rId7"/>
    <p:sldId id="302" r:id="rId8"/>
    <p:sldId id="303" r:id="rId9"/>
    <p:sldId id="305" r:id="rId10"/>
    <p:sldId id="306" r:id="rId11"/>
    <p:sldId id="304" r:id="rId12"/>
    <p:sldId id="307" r:id="rId13"/>
    <p:sldId id="308" r:id="rId14"/>
    <p:sldId id="310" r:id="rId15"/>
    <p:sldId id="311" r:id="rId16"/>
    <p:sldId id="312" r:id="rId17"/>
    <p:sldId id="313" r:id="rId18"/>
    <p:sldId id="309" r:id="rId19"/>
    <p:sldId id="314" r:id="rId20"/>
    <p:sldId id="346" r:id="rId21"/>
    <p:sldId id="355" r:id="rId22"/>
    <p:sldId id="374" r:id="rId23"/>
    <p:sldId id="356" r:id="rId24"/>
    <p:sldId id="347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4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49" r:id="rId41"/>
    <p:sldId id="350" r:id="rId42"/>
    <p:sldId id="351" r:id="rId43"/>
    <p:sldId id="352" r:id="rId44"/>
    <p:sldId id="353" r:id="rId45"/>
    <p:sldId id="354" r:id="rId46"/>
    <p:sldId id="316" r:id="rId47"/>
    <p:sldId id="318" r:id="rId48"/>
    <p:sldId id="317" r:id="rId49"/>
    <p:sldId id="315" r:id="rId50"/>
    <p:sldId id="324" r:id="rId51"/>
    <p:sldId id="323" r:id="rId52"/>
    <p:sldId id="319" r:id="rId53"/>
    <p:sldId id="320" r:id="rId54"/>
    <p:sldId id="321" r:id="rId55"/>
    <p:sldId id="357" r:id="rId56"/>
    <p:sldId id="358" r:id="rId57"/>
    <p:sldId id="359" r:id="rId58"/>
    <p:sldId id="360" r:id="rId59"/>
    <p:sldId id="322" r:id="rId60"/>
    <p:sldId id="325" r:id="rId61"/>
    <p:sldId id="326" r:id="rId62"/>
    <p:sldId id="361" r:id="rId63"/>
    <p:sldId id="362" r:id="rId64"/>
    <p:sldId id="363" r:id="rId65"/>
    <p:sldId id="364" r:id="rId66"/>
    <p:sldId id="327" r:id="rId67"/>
    <p:sldId id="365" r:id="rId68"/>
    <p:sldId id="366" r:id="rId69"/>
    <p:sldId id="367" r:id="rId70"/>
    <p:sldId id="368" r:id="rId71"/>
    <p:sldId id="328" r:id="rId72"/>
    <p:sldId id="329" r:id="rId73"/>
    <p:sldId id="330" r:id="rId74"/>
    <p:sldId id="331" r:id="rId75"/>
    <p:sldId id="369" r:id="rId76"/>
    <p:sldId id="370" r:id="rId77"/>
    <p:sldId id="371" r:id="rId78"/>
    <p:sldId id="372" r:id="rId79"/>
    <p:sldId id="373" r:id="rId80"/>
    <p:sldId id="299" r:id="rId81"/>
  </p:sldIdLst>
  <p:sldSz cx="9144000" cy="6858000" type="screen4x3"/>
  <p:notesSz cx="7023100" cy="9309100"/>
  <p:custDataLst>
    <p:tags r:id="rId8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6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D1D"/>
    <a:srgbClr val="EB2819"/>
    <a:srgbClr val="E42020"/>
    <a:srgbClr val="000000"/>
    <a:srgbClr val="EE3124"/>
    <a:srgbClr val="7F7F7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87" d="100"/>
          <a:sy n="87" d="100"/>
        </p:scale>
        <p:origin x="1315" y="6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tags" Target="tags/tag1.xml"/><Relationship Id="rId89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handoutMaster" Target="handoutMasters/handoutMaster1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2018-03-27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2018-03-27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8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4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56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5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58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Progress report on framework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April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Rules of the Air within Reach Set SAA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Conflict resolution</a:t>
            </a:r>
            <a:r>
              <a:rPr lang="en-US" dirty="0"/>
              <a:t> is </a:t>
            </a:r>
            <a:r>
              <a:rPr lang="en-US" i="1" u="sng" dirty="0"/>
              <a:t>Event-based</a:t>
            </a:r>
            <a:r>
              <a:rPr lang="en-US" dirty="0"/>
              <a:t> depending on proclaimed aircraft </a:t>
            </a:r>
            <a:r>
              <a:rPr lang="en-US" i="1" u="sng" dirty="0"/>
              <a:t>position, heading and velocity, and classification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Collision Case </a:t>
            </a:r>
            <a:r>
              <a:rPr lang="en-US" dirty="0"/>
              <a:t>is created for two conflict participants (for both):</a:t>
            </a:r>
          </a:p>
          <a:p>
            <a:r>
              <a:rPr lang="en-US" i="1" u="sng" dirty="0"/>
              <a:t>Position</a:t>
            </a:r>
            <a:r>
              <a:rPr lang="en-US" dirty="0"/>
              <a:t> (Latitude, Longitude, Flight level).</a:t>
            </a:r>
          </a:p>
          <a:p>
            <a:r>
              <a:rPr lang="en-US" i="1" u="sng" dirty="0"/>
              <a:t>Velocity</a:t>
            </a:r>
            <a:r>
              <a:rPr lang="en-US" dirty="0"/>
              <a:t> (Vectorizer, Planar),</a:t>
            </a:r>
          </a:p>
          <a:p>
            <a:r>
              <a:rPr lang="en-US" i="1" u="sng" dirty="0"/>
              <a:t>Vehicle Category</a:t>
            </a:r>
            <a:r>
              <a:rPr lang="en-US" dirty="0"/>
              <a:t> (Size/Maneuverability) </a:t>
            </a:r>
          </a:p>
          <a:p>
            <a:r>
              <a:rPr lang="en-US" i="1" u="sng" dirty="0"/>
              <a:t>Trajectory Prediction</a:t>
            </a:r>
            <a:r>
              <a:rPr lang="en-US" dirty="0"/>
              <a:t> (Planned/Predicted)</a:t>
            </a:r>
          </a:p>
          <a:p>
            <a:r>
              <a:rPr lang="en-US" i="1" u="sng" dirty="0"/>
              <a:t>Collision point </a:t>
            </a:r>
            <a:r>
              <a:rPr lang="en-US" dirty="0"/>
              <a:t>(Based on possible trajectory intersection)</a:t>
            </a:r>
          </a:p>
          <a:p>
            <a:r>
              <a:rPr lang="en-US" i="1" u="sng" dirty="0"/>
              <a:t>Angle of Approach</a:t>
            </a:r>
            <a:r>
              <a:rPr lang="en-US" dirty="0"/>
              <a:t> (to adversarial vehicle)</a:t>
            </a:r>
          </a:p>
          <a:p>
            <a:r>
              <a:rPr lang="en-US" i="1" u="sng" dirty="0"/>
              <a:t>Collision type</a:t>
            </a:r>
            <a:r>
              <a:rPr lang="en-US" dirty="0"/>
              <a:t> (Based on Angle of approach)</a:t>
            </a:r>
          </a:p>
          <a:p>
            <a:r>
              <a:rPr lang="en-US" i="1" u="sng" dirty="0"/>
              <a:t>Avoidance role</a:t>
            </a:r>
            <a:r>
              <a:rPr lang="en-US" dirty="0"/>
              <a:t> (Based on previous data and decision algorithm)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work is focused on </a:t>
            </a:r>
            <a:r>
              <a:rPr lang="en-US" i="1" u="sng" dirty="0"/>
              <a:t>resolution of  Loitering incidents</a:t>
            </a:r>
            <a:r>
              <a:rPr lang="en-US" dirty="0"/>
              <a:t> in same flight level. The </a:t>
            </a:r>
            <a:r>
              <a:rPr lang="en-US" i="1" u="sng" dirty="0"/>
              <a:t>UTM have final decision on Collision case opening/closing.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Collision Case resolved by UTM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nearby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Considered in UTM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considered in </a:t>
            </a:r>
            <a:r>
              <a:rPr lang="en-US" b="1" i="1" u="sng" dirty="0"/>
              <a:t>UTM Resolution</a:t>
            </a:r>
            <a:r>
              <a:rPr lang="en-US" dirty="0"/>
              <a:t> 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category</a:t>
            </a:r>
            <a:r>
              <a:rPr lang="en-US" dirty="0"/>
              <a:t> (higher category is always favored)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maneuverability</a:t>
            </a:r>
            <a:r>
              <a:rPr lang="en-US" dirty="0"/>
              <a:t> (higher maneuverability is forced to avoidance)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Collision Point surroundings</a:t>
            </a:r>
            <a:r>
              <a:rPr lang="en-US" dirty="0"/>
              <a:t> (other collision points in proximity)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Other Collision Cases</a:t>
            </a:r>
            <a:r>
              <a:rPr lang="en-US" dirty="0"/>
              <a:t> related to aircrafts in current </a:t>
            </a:r>
            <a:r>
              <a:rPr lang="en-US" i="1" dirty="0"/>
              <a:t>collision case </a:t>
            </a:r>
            <a:r>
              <a:rPr lang="en-US" dirty="0"/>
              <a:t>or </a:t>
            </a:r>
            <a:r>
              <a:rPr lang="en-US" i="1" dirty="0"/>
              <a:t>collision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u="sng" dirty="0"/>
              <a:t>expected behavior of UAV platform</a:t>
            </a:r>
            <a:r>
              <a:rPr lang="en-US" dirty="0"/>
              <a:t> is given by following table: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977114"/>
              </p:ext>
            </p:extLst>
          </p:nvPr>
        </p:nvGraphicFramePr>
        <p:xfrm>
          <a:off x="554520" y="4015766"/>
          <a:ext cx="80023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001">
                <a:tc>
                  <a:txBody>
                    <a:bodyPr/>
                    <a:lstStyle/>
                    <a:p>
                      <a:r>
                        <a:rPr lang="en-US" sz="1600" dirty="0"/>
                        <a:t>Intruder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Our</a:t>
                      </a:r>
                      <a:r>
                        <a:rPr lang="en-US" sz="1600" baseline="0" dirty="0"/>
                        <a:t> vehicle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Any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08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Category/Maneuverability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Manned aviation in distress,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Balloon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Glider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Aerial towing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Airship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Other manned aviation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UAS Autonomous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RPAS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 </a:t>
            </a:r>
            <a:r>
              <a:rPr lang="en-US" dirty="0"/>
              <a:t>This categorization reflects only Pilot community statement, </a:t>
            </a:r>
            <a:r>
              <a:rPr lang="en-US" i="1" u="sng" dirty="0">
                <a:solidFill>
                  <a:srgbClr val="FF0000"/>
                </a:solidFill>
              </a:rPr>
              <a:t>the general priority rule is broken</a:t>
            </a:r>
            <a:r>
              <a:rPr lang="en-US" dirty="0"/>
              <a:t>, because maneuverability and vulnerability  should be always considered as ked decision factor.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Altitude control </a:t>
            </a:r>
            <a:br>
              <a:rPr lang="en-US" dirty="0"/>
            </a:br>
            <a:r>
              <a:rPr lang="en-US" dirty="0"/>
              <a:t>(Balloon, Hovering aircraft)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no propulsion </a:t>
            </a:r>
            <a:br>
              <a:rPr lang="en-US" dirty="0"/>
            </a:br>
            <a:r>
              <a:rPr lang="en-US" dirty="0"/>
              <a:t>(Gliders of any sort)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gliding</a:t>
            </a:r>
            <a:br>
              <a:rPr lang="en-US" dirty="0"/>
            </a:br>
            <a:r>
              <a:rPr lang="en-US" dirty="0"/>
              <a:t>(Any aircraft of plane type)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VTOL </a:t>
            </a:r>
            <a:br>
              <a:rPr lang="en-US" dirty="0"/>
            </a:br>
            <a:r>
              <a:rPr lang="en-US" dirty="0"/>
              <a:t>(Any aircraft with VTOL 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categorization with vehicle cruising/maximal velocity should be main decision matter.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Original categorization is based on maneuverability (</a:t>
            </a:r>
            <a:r>
              <a:rPr lang="en-US" dirty="0">
                <a:solidFill>
                  <a:srgbClr val="FF0000"/>
                </a:solidFill>
              </a:rPr>
              <a:t>extended not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8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the Way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u="sng" dirty="0"/>
              <a:t>Right of the way rules</a:t>
            </a:r>
            <a:r>
              <a:rPr lang="en-US" sz="2000" dirty="0"/>
              <a:t> aid pilots in </a:t>
            </a:r>
            <a:r>
              <a:rPr lang="en-US" sz="2000" i="1" u="sng" dirty="0"/>
              <a:t>avoiding each other visually</a:t>
            </a:r>
          </a:p>
          <a:p>
            <a:r>
              <a:rPr lang="en-US" sz="2000" dirty="0"/>
              <a:t>The rules are found:</a:t>
            </a:r>
          </a:p>
          <a:p>
            <a:pPr lvl="1"/>
            <a:r>
              <a:rPr lang="en-US" sz="1800" dirty="0"/>
              <a:t>Part 91 Federal Aviation Regulation (USA)</a:t>
            </a:r>
          </a:p>
          <a:p>
            <a:pPr lvl="1"/>
            <a:r>
              <a:rPr lang="en-US" sz="1800" dirty="0"/>
              <a:t>ICAO Annex 2 -&gt; Chapter 3  - General Rules -&gt; 3.2 Avoidance of collisions -&gt; 3.2.2 Right of way (International)</a:t>
            </a:r>
          </a:p>
          <a:p>
            <a:endParaRPr lang="en-US" sz="2000" dirty="0"/>
          </a:p>
          <a:p>
            <a:r>
              <a:rPr lang="en-US" sz="2000" dirty="0"/>
              <a:t>When </a:t>
            </a:r>
            <a:r>
              <a:rPr lang="en-US" sz="2000" i="1" u="sng" dirty="0"/>
              <a:t>aircrafts are converging</a:t>
            </a:r>
            <a:r>
              <a:rPr lang="en-US" sz="2000" dirty="0"/>
              <a:t>, the </a:t>
            </a:r>
            <a:r>
              <a:rPr lang="en-US" sz="2000" i="1" u="sng" dirty="0"/>
              <a:t>right of way</a:t>
            </a:r>
            <a:r>
              <a:rPr lang="en-US" sz="2000" dirty="0"/>
              <a:t> is generally given to the </a:t>
            </a:r>
            <a:r>
              <a:rPr lang="en-US" sz="2000" i="1" u="sng" dirty="0"/>
              <a:t>least maneuverable aircraft </a:t>
            </a:r>
            <a:r>
              <a:rPr lang="en-US" sz="2000" dirty="0"/>
              <a:t>(higher class)</a:t>
            </a:r>
          </a:p>
          <a:p>
            <a:r>
              <a:rPr lang="en-US" sz="2000" dirty="0"/>
              <a:t>The </a:t>
            </a:r>
            <a:r>
              <a:rPr lang="en-US" sz="2000" i="1" u="sng" dirty="0"/>
              <a:t>aircraft now having the right of the way is to pass well clear of the aircraft </a:t>
            </a:r>
            <a:r>
              <a:rPr lang="en-US" sz="2000" b="1" i="1" u="sng" dirty="0"/>
              <a:t>not having</a:t>
            </a:r>
            <a:r>
              <a:rPr lang="en-US" sz="2000" i="1" u="sng" dirty="0"/>
              <a:t> the right of the way</a:t>
            </a:r>
          </a:p>
          <a:p>
            <a:endParaRPr lang="en-US" sz="2000" dirty="0"/>
          </a:p>
          <a:p>
            <a:r>
              <a:rPr lang="en-US" sz="2000" i="1" u="sng" dirty="0"/>
              <a:t>Application for rules of the air</a:t>
            </a:r>
            <a:r>
              <a:rPr lang="en-US" sz="2000" dirty="0"/>
              <a:t> in case of UAV seems </a:t>
            </a:r>
            <a:r>
              <a:rPr lang="en-US" sz="2000" i="1" u="sng" dirty="0"/>
              <a:t>to be reduced to immediate avoidance</a:t>
            </a:r>
            <a:r>
              <a:rPr lang="en-US" sz="2000" dirty="0"/>
              <a:t> in case of manned aviation adversary</a:t>
            </a:r>
          </a:p>
          <a:p>
            <a:r>
              <a:rPr lang="en-US" sz="2000" dirty="0"/>
              <a:t>The avoidance </a:t>
            </a:r>
            <a:r>
              <a:rPr lang="en-US" sz="2000" b="1" i="1" u="sng" dirty="0"/>
              <a:t>rules can be applied between the same class of UAV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2" descr="http://www.nerdist.com/wp-content/uploads/2014/10/102014_JET_Fusionrea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855662"/>
            <a:ext cx="8102600" cy="540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1927786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Rule Engine</a:t>
            </a:r>
            <a:r>
              <a:rPr lang="en-US" dirty="0"/>
              <a:t> – configurable engine weaved into </a:t>
            </a:r>
            <a:r>
              <a:rPr lang="en-US" i="1" u="sng" dirty="0"/>
              <a:t>UTM, Mission Control, Avoidance Grid, Reach Set</a:t>
            </a:r>
            <a:r>
              <a:rPr lang="en-US" dirty="0"/>
              <a:t> classes to enrich existing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Joint Point</a:t>
            </a:r>
            <a:r>
              <a:rPr lang="en-US" dirty="0"/>
              <a:t> 	– point in process where rule engine is invoked,</a:t>
            </a:r>
          </a:p>
          <a:p>
            <a:pPr marL="0" indent="0">
              <a:buNone/>
            </a:pPr>
            <a:r>
              <a:rPr lang="en-US" b="1" i="1" u="sng" dirty="0"/>
              <a:t>Context</a:t>
            </a:r>
            <a:r>
              <a:rPr lang="en-US" dirty="0"/>
              <a:t> 	– context passed to rule body</a:t>
            </a:r>
          </a:p>
          <a:p>
            <a:pPr marL="0" indent="0">
              <a:buNone/>
            </a:pPr>
            <a:r>
              <a:rPr lang="en-US" b="1" i="1" u="sng" dirty="0"/>
              <a:t>Rule</a:t>
            </a:r>
            <a:r>
              <a:rPr lang="en-US" dirty="0"/>
              <a:t> 		– small piece of functionality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1022115" y="3217473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85054" y="5115588"/>
            <a:ext cx="1812022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585054" y="3217473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6147993" y="3217473"/>
            <a:ext cx="1812022" cy="914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cxnSp>
        <p:nvCxnSpPr>
          <p:cNvPr id="10" name="Straight Arrow Connector 9"/>
          <p:cNvCxnSpPr>
            <a:stCxn id="5" idx="2"/>
            <a:endCxn id="6" idx="1"/>
          </p:cNvCxnSpPr>
          <p:nvPr/>
        </p:nvCxnSpPr>
        <p:spPr>
          <a:xfrm rot="16200000" flipH="1">
            <a:off x="203613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9"/>
          <p:cNvCxnSpPr>
            <a:cxnSpLocks/>
            <a:stCxn id="8" idx="2"/>
            <a:endCxn id="6" idx="3"/>
          </p:cNvCxnSpPr>
          <p:nvPr/>
        </p:nvCxnSpPr>
        <p:spPr>
          <a:xfrm rot="5400000">
            <a:off x="550508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7" idx="2"/>
            <a:endCxn id="6" idx="0"/>
          </p:cNvCxnSpPr>
          <p:nvPr/>
        </p:nvCxnSpPr>
        <p:spPr>
          <a:xfrm>
            <a:off x="4491065" y="4131873"/>
            <a:ext cx="0" cy="983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45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Benefits, modularity, scalability rule chaining </a:t>
            </a:r>
            <a:r>
              <a:rPr lang="en-US" dirty="0" err="1"/>
              <a:t>etc</a:t>
            </a:r>
            <a:r>
              <a:rPr lang="en-US" dirty="0"/>
              <a:t>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01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Joint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Context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23554" name="Picture 2" descr="Výsledok vyhľadávania obrázkov pre dopyt story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31" y="1063903"/>
            <a:ext cx="7001801" cy="51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Disable Left Plane Heading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9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2697"/>
            <a:ext cx="9144000" cy="49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99703"/>
            <a:ext cx="9144000" cy="50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3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919"/>
            <a:ext cx="9144000" cy="49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48"/>
            <a:ext cx="9144000" cy="49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82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1208"/>
            <a:ext cx="9144000" cy="49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7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90"/>
            <a:ext cx="9144000" cy="50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570"/>
            <a:ext cx="9144000" cy="4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3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Enforce Safety Margin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69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477"/>
            <a:ext cx="9144000" cy="49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37" y="27644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with Corners Rounded 28"/>
          <p:cNvSpPr/>
          <p:nvPr/>
        </p:nvSpPr>
        <p:spPr>
          <a:xfrm>
            <a:off x="3404305" y="388308"/>
            <a:ext cx="3300610" cy="408623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this architecture:</a:t>
            </a:r>
          </a:p>
        </p:txBody>
      </p:sp>
      <p:pic>
        <p:nvPicPr>
          <p:cNvPr id="33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4225082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peech Bubble: Rectangle with Corners Rounded 38"/>
          <p:cNvSpPr/>
          <p:nvPr/>
        </p:nvSpPr>
        <p:spPr>
          <a:xfrm>
            <a:off x="1175131" y="4159418"/>
            <a:ext cx="1904364" cy="715089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 us focus on Rules</a:t>
            </a:r>
          </a:p>
        </p:txBody>
      </p:sp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793"/>
            <a:ext cx="9144000" cy="49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0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1536"/>
            <a:ext cx="9144000" cy="49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3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285"/>
            <a:ext cx="9144000" cy="50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0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2666"/>
            <a:ext cx="9144000" cy="50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3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9553"/>
            <a:ext cx="9144000" cy="50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92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6779"/>
            <a:ext cx="9144000" cy="49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Detect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05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Resolve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Include rule invocation on this slide, explain mechanism of chaining and multiple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18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Close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61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Converging </a:t>
            </a:r>
            <a:r>
              <a:rPr lang="en-US" dirty="0" err="1"/>
              <a:t>Manuever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3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Functionality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peech Bubble: Rectangle with Corners Rounded 28"/>
          <p:cNvSpPr/>
          <p:nvPr/>
        </p:nvSpPr>
        <p:spPr>
          <a:xfrm>
            <a:off x="5987157" y="642094"/>
            <a:ext cx="2691264" cy="2835354"/>
          </a:xfrm>
          <a:prstGeom prst="wedgeRoundRectCallout">
            <a:avLst>
              <a:gd name="adj1" fmla="val -81431"/>
              <a:gd name="adj2" fmla="val -46040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 based framework covering: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planning,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Adversarial,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Static restrictions,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Weather,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</a:t>
            </a:r>
          </a:p>
        </p:txBody>
      </p:sp>
      <p:pic>
        <p:nvPicPr>
          <p:cNvPr id="25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79" y="230081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5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Overtake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91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530352" y="1193483"/>
            <a:ext cx="8048708" cy="46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39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4655122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Standard Separations</a:t>
            </a:r>
            <a:r>
              <a:rPr lang="en-US" dirty="0"/>
              <a:t> are supported in other </a:t>
            </a:r>
            <a:r>
              <a:rPr lang="en-US" i="1" u="sng" dirty="0"/>
              <a:t>ACAS-X implementations</a:t>
            </a:r>
            <a:r>
              <a:rPr lang="en-US" dirty="0"/>
              <a:t> as </a:t>
            </a:r>
            <a:r>
              <a:rPr lang="en-US" i="1" u="sng" dirty="0"/>
              <a:t>maneuver look-up tables</a:t>
            </a:r>
            <a:r>
              <a:rPr lang="en-US" dirty="0"/>
              <a:t>, the trajectories are slightly diverged right (horizontal) and down (vertical) for support of </a:t>
            </a:r>
            <a:r>
              <a:rPr lang="en-US" i="1" u="sng" dirty="0"/>
              <a:t>standard TCAS II behavior</a:t>
            </a:r>
            <a:r>
              <a:rPr lang="en-US" dirty="0"/>
              <a:t> and </a:t>
            </a:r>
            <a:r>
              <a:rPr lang="en-US" i="1" u="sng" dirty="0"/>
              <a:t>Rules of the Air implementation.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 Separation</a:t>
            </a:r>
            <a:r>
              <a:rPr lang="en-US" dirty="0"/>
              <a:t> – standard separation in </a:t>
            </a:r>
            <a:r>
              <a:rPr lang="en-US" i="1" u="sng" dirty="0"/>
              <a:t>Flight Level area regardless of the altitude</a:t>
            </a:r>
            <a:r>
              <a:rPr lang="en-US" dirty="0"/>
              <a:t>, horizontal separation </a:t>
            </a:r>
            <a:r>
              <a:rPr lang="en-US" i="1" u="sng" dirty="0"/>
              <a:t>would not break flight level</a:t>
            </a:r>
            <a:r>
              <a:rPr lang="en-US" dirty="0"/>
              <a:t> therefore is preferred for conflict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Vertical separation</a:t>
            </a:r>
            <a:r>
              <a:rPr lang="en-US" dirty="0"/>
              <a:t> – separation for aircrafts with </a:t>
            </a:r>
            <a:r>
              <a:rPr lang="en-US" i="1" u="sng" dirty="0"/>
              <a:t>better horizontal maneuverability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23" y="1193483"/>
            <a:ext cx="3177565" cy="2467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5" y="3522160"/>
            <a:ext cx="3362203" cy="25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16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2" y="856419"/>
            <a:ext cx="4659735" cy="2813221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Complete separations</a:t>
            </a:r>
            <a:r>
              <a:rPr lang="en-US" dirty="0"/>
              <a:t> – containing horizontal vertical and tilted separations, closest to original </a:t>
            </a:r>
            <a:r>
              <a:rPr lang="en-US" i="1" u="sng" dirty="0"/>
              <a:t>Harmonic Reach set.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Horizontal/Vertical</a:t>
            </a:r>
            <a:r>
              <a:rPr lang="en-US" dirty="0"/>
              <a:t> – containing horizontal and vertical separations, close to original </a:t>
            </a:r>
            <a:r>
              <a:rPr lang="en-US" i="1" u="sng" dirty="0"/>
              <a:t>TCAS II.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Tilted Left/Tilted Right</a:t>
            </a:r>
            <a:r>
              <a:rPr lang="en-US" dirty="0"/>
              <a:t> – ACAS-XU </a:t>
            </a:r>
            <a:endParaRPr lang="en-US" b="1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77" y="1066723"/>
            <a:ext cx="3445512" cy="2602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76" y="3595343"/>
            <a:ext cx="3445512" cy="2655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0" y="3669641"/>
            <a:ext cx="3349121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8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and Planned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25606" name="Picture 6" descr="Výsledok vyhľadávania obrázkov pre dopyt air traffic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4310" r="2676" b="8353"/>
          <a:stretch/>
        </p:blipFill>
        <p:spPr bwMode="auto">
          <a:xfrm>
            <a:off x="433638" y="1044013"/>
            <a:ext cx="8048708" cy="51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Výsledok vyhľadávania obrázkov pre dopyt kid play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8" y="5187462"/>
            <a:ext cx="1501751" cy="103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324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Converging maneuver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Head-On approach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Collision Cases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Overtake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1577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</a:t>
            </a:r>
            <a:r>
              <a:rPr lang="en-US" dirty="0" err="1"/>
              <a:t>Manuever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1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on other right, has the right of the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Architecture in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1204460" y="1088741"/>
            <a:ext cx="2892755" cy="1328023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2461701"/>
            <a:ext cx="3564875" cy="3578102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/>
              <a:t>Mission Control </a:t>
            </a:r>
            <a:r>
              <a:rPr lang="en-US" dirty="0"/>
              <a:t>responsible for:</a:t>
            </a:r>
          </a:p>
          <a:p>
            <a:r>
              <a:rPr lang="en-US" dirty="0"/>
              <a:t>Waypoint management,</a:t>
            </a:r>
          </a:p>
          <a:p>
            <a:r>
              <a:rPr lang="en-US" dirty="0"/>
              <a:t>Priority checkup,</a:t>
            </a:r>
          </a:p>
          <a:p>
            <a:r>
              <a:rPr lang="en-US" dirty="0"/>
              <a:t>Vehicle safety.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Navigation Grid</a:t>
            </a:r>
            <a:r>
              <a:rPr lang="en-US" dirty="0"/>
              <a:t> responsible for:</a:t>
            </a:r>
          </a:p>
          <a:p>
            <a:r>
              <a:rPr lang="en-US" dirty="0"/>
              <a:t>Navigation in open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Avoidance Grid </a:t>
            </a:r>
            <a:r>
              <a:rPr lang="en-US" dirty="0"/>
              <a:t>responsible for:</a:t>
            </a:r>
          </a:p>
          <a:p>
            <a:r>
              <a:rPr lang="en-US" dirty="0"/>
              <a:t>Intruder avoidance </a:t>
            </a:r>
          </a:p>
          <a:p>
            <a:r>
              <a:rPr lang="en-US" dirty="0"/>
              <a:t>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216026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emergency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9325"/>
            <a:ext cx="9144001" cy="54856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147769" y="856420"/>
            <a:ext cx="6446125" cy="54781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031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ruleBasedCooperativ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18979"/>
            <a:ext cx="9144001" cy="51429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1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59688" y="856420"/>
            <a:ext cx="6622288" cy="55004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032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221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must be defined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5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pic>
        <p:nvPicPr>
          <p:cNvPr id="5" name="noncooperativeHeadOnManuever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8141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08" y="856420"/>
            <a:ext cx="6378448" cy="53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2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in the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454574" y="1448891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/>
          <p:cNvSpPr/>
          <p:nvPr/>
        </p:nvSpPr>
        <p:spPr>
          <a:xfrm>
            <a:off x="520852" y="952743"/>
            <a:ext cx="3704733" cy="715089"/>
          </a:xfrm>
          <a:prstGeom prst="wedgeRoundRectCallout">
            <a:avLst>
              <a:gd name="adj1" fmla="val 56461"/>
              <a:gd name="adj2" fmla="val 12838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is a reason to have </a:t>
            </a:r>
          </a:p>
          <a:p>
            <a:pPr algn="ctr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two separate grids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?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32" y="356786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496635" y="1698118"/>
            <a:ext cx="3728950" cy="2553891"/>
          </a:xfrm>
          <a:prstGeom prst="wedgeRoundRectCallout">
            <a:avLst>
              <a:gd name="adj1" fmla="val 54181"/>
              <a:gd name="adj2" fmla="val 37124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separate: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sky is clear we can consider to apply man made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situation arises, we need to protect ourselves</a:t>
            </a:r>
          </a:p>
        </p:txBody>
      </p:sp>
      <p:sp>
        <p:nvSpPr>
          <p:cNvPr id="16" name="Arrow: Pentagon 15"/>
          <p:cNvSpPr/>
          <p:nvPr/>
        </p:nvSpPr>
        <p:spPr>
          <a:xfrm>
            <a:off x="530351" y="4268506"/>
            <a:ext cx="2714011" cy="369332"/>
          </a:xfrm>
          <a:prstGeom prst="homePlat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Preemptive based</a:t>
            </a:r>
          </a:p>
        </p:txBody>
      </p:sp>
      <p:sp>
        <p:nvSpPr>
          <p:cNvPr id="17" name="Arrow: Chevron 16"/>
          <p:cNvSpPr/>
          <p:nvPr/>
        </p:nvSpPr>
        <p:spPr>
          <a:xfrm>
            <a:off x="3070036" y="4268506"/>
            <a:ext cx="3031826" cy="3693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</a:t>
            </a:r>
          </a:p>
        </p:txBody>
      </p:sp>
      <p:sp>
        <p:nvSpPr>
          <p:cNvPr id="18" name="Arrow: Chevron 17"/>
          <p:cNvSpPr/>
          <p:nvPr/>
        </p:nvSpPr>
        <p:spPr>
          <a:xfrm>
            <a:off x="5926014" y="4268506"/>
            <a:ext cx="3059725" cy="369332"/>
          </a:xfrm>
          <a:prstGeom prst="chevron">
            <a:avLst/>
          </a:prstGeom>
          <a:solidFill>
            <a:srgbClr val="E4202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0352" y="4670832"/>
            <a:ext cx="2539684" cy="1754326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 defined Waypoints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Space 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Preflight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Legal compliance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70036" y="4670832"/>
            <a:ext cx="2882354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Cooperative intruders (Rules of the 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Geofencing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69974" y="4665892"/>
            <a:ext cx="2839918" cy="1754326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Non-Cooperative intruders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physical obstacles</a:t>
            </a:r>
          </a:p>
        </p:txBody>
      </p:sp>
    </p:spTree>
    <p:extLst>
      <p:ext uri="{BB962C8B-B14F-4D97-AF65-F5344CB8AC3E}">
        <p14:creationId xmlns:p14="http://schemas.microsoft.com/office/powerpoint/2010/main" val="4069806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operativ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409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4892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34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628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pic>
        <p:nvPicPr>
          <p:cNvPr id="5" name="non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917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5676"/>
            <a:ext cx="9144000" cy="50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81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pic>
        <p:nvPicPr>
          <p:cNvPr id="5" name="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0596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84"/>
            <a:ext cx="9144000" cy="50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768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189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UTM Module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1348876" y="4242731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5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669569" y="1241974"/>
            <a:ext cx="3531799" cy="1021556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pic>
        <p:nvPicPr>
          <p:cNvPr id="22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4" y="2695043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with Corners Rounded 20"/>
          <p:cNvSpPr/>
          <p:nvPr/>
        </p:nvSpPr>
        <p:spPr>
          <a:xfrm>
            <a:off x="669569" y="2700685"/>
            <a:ext cx="3531799" cy="1328023"/>
          </a:xfrm>
          <a:prstGeom prst="wedgeRoundRectCallout">
            <a:avLst>
              <a:gd name="adj1" fmla="val -54725"/>
              <a:gd name="adj2" fmla="val -8347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There is need for </a:t>
            </a:r>
          </a:p>
          <a:p>
            <a:pPr algn="ctr"/>
            <a:r>
              <a:rPr lang="en-US" i="1" u="sng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UASTrafficManagement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(UTM)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provide C2 link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cooperative functionality</a:t>
            </a:r>
          </a:p>
        </p:txBody>
      </p:sp>
      <p:sp>
        <p:nvSpPr>
          <p:cNvPr id="23" name="Speech Bubble: Rectangle with Corners Rounded 22"/>
          <p:cNvSpPr/>
          <p:nvPr/>
        </p:nvSpPr>
        <p:spPr>
          <a:xfrm>
            <a:off x="363805" y="5488242"/>
            <a:ext cx="3531799" cy="715089"/>
          </a:xfrm>
          <a:prstGeom prst="wedgeRoundRectCallout">
            <a:avLst>
              <a:gd name="adj1" fmla="val 1288"/>
              <a:gd name="adj2" fmla="val -100562"/>
              <a:gd name="adj3" fmla="val 16667"/>
            </a:avLst>
          </a:prstGeom>
          <a:solidFill>
            <a:srgbClr val="C00000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One module to rule them all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en-US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USpace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EU, UTM US)</a:t>
            </a:r>
          </a:p>
        </p:txBody>
      </p:sp>
    </p:spTree>
    <p:extLst>
      <p:ext uri="{BB962C8B-B14F-4D97-AF65-F5344CB8AC3E}">
        <p14:creationId xmlns:p14="http://schemas.microsoft.com/office/powerpoint/2010/main" val="2310751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1 Overtale 2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22205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2 Overtake 3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3074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1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(4x Speed)</a:t>
            </a:r>
          </a:p>
        </p:txBody>
      </p:sp>
      <p:pic>
        <p:nvPicPr>
          <p:cNvPr id="5" name="03 Overtake 4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612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(Comparison)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20"/>
            <a:ext cx="9144000" cy="5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736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(Margins)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5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675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Functionality is Provided by UTM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Traffic management responsibilities (selected):</a:t>
            </a:r>
          </a:p>
          <a:p>
            <a:r>
              <a:rPr lang="en-US" i="1" u="sng" dirty="0"/>
              <a:t>Separation</a:t>
            </a:r>
            <a:r>
              <a:rPr lang="en-US" dirty="0"/>
              <a:t> – keep all airspace users (manned/unmanned) </a:t>
            </a:r>
            <a:r>
              <a:rPr lang="en-US" i="1" u="sng" dirty="0"/>
              <a:t>Well Clear.</a:t>
            </a:r>
          </a:p>
          <a:p>
            <a:r>
              <a:rPr lang="en-US" i="1" u="sng" dirty="0"/>
              <a:t>Collision prevention </a:t>
            </a:r>
            <a:r>
              <a:rPr lang="en-US" dirty="0"/>
              <a:t>– prevent collision and enforce rule compliance.</a:t>
            </a:r>
          </a:p>
          <a:p>
            <a:r>
              <a:rPr lang="en-US" i="1" u="sng" dirty="0"/>
              <a:t>Conflict resolution </a:t>
            </a:r>
            <a:r>
              <a:rPr lang="en-US" dirty="0"/>
              <a:t>– the UTM decides request satisfaction based on rules.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Separation:</a:t>
            </a:r>
          </a:p>
          <a:p>
            <a:r>
              <a:rPr lang="en-US" i="1" u="sng" dirty="0"/>
              <a:t>Controlled Airspace</a:t>
            </a:r>
            <a:r>
              <a:rPr lang="en-US" dirty="0"/>
              <a:t> is segregated into </a:t>
            </a:r>
            <a:r>
              <a:rPr lang="en-US" i="1" u="sng" dirty="0"/>
              <a:t>Flight Levels</a:t>
            </a:r>
            <a:r>
              <a:rPr lang="en-US" dirty="0"/>
              <a:t> by 1000 feet's of Barometric Altitude (ASL).</a:t>
            </a:r>
          </a:p>
          <a:p>
            <a:r>
              <a:rPr lang="en-US" dirty="0"/>
              <a:t>Each Flight Level is considered as </a:t>
            </a:r>
            <a:r>
              <a:rPr lang="en-US" i="1" u="sng" dirty="0"/>
              <a:t>separated space with planar routing.</a:t>
            </a:r>
          </a:p>
          <a:p>
            <a:r>
              <a:rPr lang="en-US" i="1" u="sng" dirty="0"/>
              <a:t>UAS</a:t>
            </a:r>
            <a:r>
              <a:rPr lang="en-US" dirty="0"/>
              <a:t> can induce climb/descent maneuvers in </a:t>
            </a:r>
            <a:r>
              <a:rPr lang="en-US" i="1" u="sng" dirty="0"/>
              <a:t>local level altitude 250-750</a:t>
            </a:r>
            <a:r>
              <a:rPr lang="en-US" dirty="0"/>
              <a:t> </a:t>
            </a:r>
            <a:r>
              <a:rPr lang="en-US" i="1" u="sng" dirty="0"/>
              <a:t>feet</a:t>
            </a:r>
          </a:p>
          <a:p>
            <a:r>
              <a:rPr lang="en-US" i="1" u="sng" dirty="0"/>
              <a:t>UAS </a:t>
            </a:r>
            <a:r>
              <a:rPr lang="en-US" dirty="0"/>
              <a:t>must ask for a permission to change flight levels and reserve multiple levels during take of and landing</a:t>
            </a:r>
          </a:p>
          <a:p>
            <a:r>
              <a:rPr lang="en-US" i="1" u="sng" dirty="0"/>
              <a:t>UAS</a:t>
            </a:r>
            <a:r>
              <a:rPr lang="en-US" dirty="0"/>
              <a:t> must stay “Well clear” from any other traffic considering protection tube with given own radius (intruder radius)</a:t>
            </a:r>
          </a:p>
          <a:p>
            <a:r>
              <a:rPr lang="en-US" i="1" u="sng" dirty="0"/>
              <a:t>ACAS-XU</a:t>
            </a:r>
            <a:r>
              <a:rPr lang="en-US" dirty="0"/>
              <a:t> defines such separations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4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Collision prevention</a:t>
            </a:r>
            <a:r>
              <a:rPr lang="en-US" dirty="0"/>
              <a:t> is based on </a:t>
            </a:r>
            <a:r>
              <a:rPr lang="en-US" b="1" i="1" u="sng" dirty="0"/>
              <a:t>aircraft mode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Descending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higher to lower</a:t>
            </a:r>
            <a:r>
              <a:rPr lang="en-US" dirty="0"/>
              <a:t> during landing maneuver or during required descent given by flight plan.</a:t>
            </a:r>
          </a:p>
          <a:p>
            <a:pPr marL="342900" indent="-342900">
              <a:buFont typeface="+mj-lt"/>
              <a:buAutoNum type="arabicPeriod"/>
            </a:pPr>
            <a:endParaRPr lang="en-US" i="1" u="sng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Climbing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lower to higher</a:t>
            </a:r>
            <a:r>
              <a:rPr lang="en-US" dirty="0"/>
              <a:t> during take off maneuver or during required ascend given by geographical features.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Loitering</a:t>
            </a:r>
            <a:r>
              <a:rPr lang="en-US" dirty="0"/>
              <a:t> – aircraft is </a:t>
            </a:r>
            <a:r>
              <a:rPr lang="en-US" i="1" u="sng" dirty="0"/>
              <a:t>moving in same flight level</a:t>
            </a:r>
            <a:r>
              <a:rPr lang="en-US" dirty="0"/>
              <a:t> (We will focus on this part), aircraft is required to keep: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Horizontal separation – avoid protection range of other aircrafts on same level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Vertical separation – avoid entering to protected zones of flight level (0-250 feet, 750-1000 feet) of local altitude in flight level.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</a:t>
            </a:r>
            <a:r>
              <a:rPr lang="en-US" i="1" u="sng" dirty="0" err="1"/>
              <a:t>EuroContol</a:t>
            </a:r>
            <a:r>
              <a:rPr lang="en-US" i="1" u="sng" dirty="0"/>
              <a:t>/EASA separates flight levels based on barometric pressure in controlled region,</a:t>
            </a:r>
            <a:r>
              <a:rPr lang="en-US" dirty="0"/>
              <a:t> therefore aircraft needs to have barometric altitude measurement equipment to fly in </a:t>
            </a:r>
            <a:r>
              <a:rPr lang="en-US" i="1" u="sng" dirty="0"/>
              <a:t>Controlled Airspace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1354</TotalTime>
  <Words>1876</Words>
  <Application>Microsoft Office PowerPoint</Application>
  <PresentationFormat>On-screen Show (4:3)</PresentationFormat>
  <Paragraphs>470</Paragraphs>
  <Slides>76</Slides>
  <Notes>2</Notes>
  <HiddenSlides>0</HiddenSlides>
  <MMClips>9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8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Rules of the Air Context Introduction</vt:lpstr>
      <vt:lpstr>Framework </vt:lpstr>
      <vt:lpstr>Covered Functionality</vt:lpstr>
      <vt:lpstr>Current Architecture in Nutshell</vt:lpstr>
      <vt:lpstr>Avoidance in the nutshell</vt:lpstr>
      <vt:lpstr>UTM Module Introduction</vt:lpstr>
      <vt:lpstr>Which Functionality is Provided by UTM</vt:lpstr>
      <vt:lpstr>Collision Prevention</vt:lpstr>
      <vt:lpstr>Conflict resolution</vt:lpstr>
      <vt:lpstr>How is Collision Case resolved by UTM</vt:lpstr>
      <vt:lpstr>What is Considered in UTM Resolution</vt:lpstr>
      <vt:lpstr>Vehicle Category/Maneuverability</vt:lpstr>
      <vt:lpstr>Right of the Way Rules</vt:lpstr>
      <vt:lpstr>Rule Engine</vt:lpstr>
      <vt:lpstr>Rule Engine Introduction</vt:lpstr>
      <vt:lpstr>Rule Engine Architecture</vt:lpstr>
      <vt:lpstr>Rule Engine in Nutshell</vt:lpstr>
      <vt:lpstr>Rule Engine Joint Points</vt:lpstr>
      <vt:lpstr>Rule: Disable Left Plane Heading</vt:lpstr>
      <vt:lpstr>Disable Left Plane Heading (1)</vt:lpstr>
      <vt:lpstr>Disable Left Plane Heading (2)</vt:lpstr>
      <vt:lpstr>Disable Left Plane Heading (3)</vt:lpstr>
      <vt:lpstr>Disable Left Plane Heading (4)</vt:lpstr>
      <vt:lpstr>Disable Left Plane Heading (5)</vt:lpstr>
      <vt:lpstr>Disable Left Plane Heading (6)</vt:lpstr>
      <vt:lpstr>Disable Left Plane Heading (7)</vt:lpstr>
      <vt:lpstr>Rule: Enforce Safety Margin </vt:lpstr>
      <vt:lpstr>Enforce Safety Margin (1)</vt:lpstr>
      <vt:lpstr>Enforce Safety Margin (2)</vt:lpstr>
      <vt:lpstr>Enforce Safety Margin (3)</vt:lpstr>
      <vt:lpstr>Enforce Safety Margin (4)</vt:lpstr>
      <vt:lpstr>Enforce Safety Margin (5)</vt:lpstr>
      <vt:lpstr>Enforce Safety Margin (6)</vt:lpstr>
      <vt:lpstr>Enforce Safety Margin (7)</vt:lpstr>
      <vt:lpstr>Rule: Detect Collision Cases</vt:lpstr>
      <vt:lpstr>Rule: Resolve Collision Case</vt:lpstr>
      <vt:lpstr>Rule: Close Collision Case</vt:lpstr>
      <vt:lpstr>Rule: Converging Manuever</vt:lpstr>
      <vt:lpstr>Rule: Head On Approach</vt:lpstr>
      <vt:lpstr>Rule: Overtake</vt:lpstr>
      <vt:lpstr>ACAS-XU Reach Set</vt:lpstr>
      <vt:lpstr>Standard Separations</vt:lpstr>
      <vt:lpstr>Combined Separations</vt:lpstr>
      <vt:lpstr>Emergency and Planned Avoidance</vt:lpstr>
      <vt:lpstr>Standard Scenarios</vt:lpstr>
      <vt:lpstr>Converging Manuever</vt:lpstr>
      <vt:lpstr>Converging Maneuver - Trigger</vt:lpstr>
      <vt:lpstr>Converging Maneuver - Resolution</vt:lpstr>
      <vt:lpstr>Converging Maneuver – Leave condition</vt:lpstr>
      <vt:lpstr>Emergency: Converging Maneuver </vt:lpstr>
      <vt:lpstr>Emergency: Converging Maneuver </vt:lpstr>
      <vt:lpstr>Rule-Based: Converging Maneuver</vt:lpstr>
      <vt:lpstr>Rule-Based: Converging Maneuver</vt:lpstr>
      <vt:lpstr>Head On Approach</vt:lpstr>
      <vt:lpstr>Head On Approach - Trigger</vt:lpstr>
      <vt:lpstr>Head On Approach - Resolution</vt:lpstr>
      <vt:lpstr>Emergency: Head On Approach</vt:lpstr>
      <vt:lpstr>Emergency: Head On Approach</vt:lpstr>
      <vt:lpstr>Rule-Based: Head On Approach</vt:lpstr>
      <vt:lpstr>Rule-Based: Head On Approach</vt:lpstr>
      <vt:lpstr>Multiple Collision Cases</vt:lpstr>
      <vt:lpstr>Emergency: Multiple Collision Cases</vt:lpstr>
      <vt:lpstr>Emergency: Multiple Collision Cases</vt:lpstr>
      <vt:lpstr>Rule-Based: Multiple Collision Cases</vt:lpstr>
      <vt:lpstr>Rule-Based: Multiple Collision Cases</vt:lpstr>
      <vt:lpstr>Overtake Maneuver</vt:lpstr>
      <vt:lpstr>Overtake Maneuver - Trigger</vt:lpstr>
      <vt:lpstr>Overtake Maneuver - Resolution</vt:lpstr>
      <vt:lpstr>Overtake Maneuver – Leave Condition</vt:lpstr>
      <vt:lpstr>Rule-Based: Overtake Maneuver (3x speed)</vt:lpstr>
      <vt:lpstr>Rule-Based: Overtake Maneuver (3x Speed)</vt:lpstr>
      <vt:lpstr>Rule-Based: Overtake Maneuver (4x Speed)</vt:lpstr>
      <vt:lpstr>Rule-Based: Overtake Maneuver (Comparison)</vt:lpstr>
      <vt:lpstr>Rule-Based: Overtake Maneuver (Margins)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155</cp:revision>
  <cp:lastPrinted>2015-07-29T21:30:37Z</cp:lastPrinted>
  <dcterms:created xsi:type="dcterms:W3CDTF">2017-09-21T08:49:16Z</dcterms:created>
  <dcterms:modified xsi:type="dcterms:W3CDTF">2018-03-27T16:38:44Z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